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1" r:id="rId5"/>
    <p:sldId id="257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B00700-7FA2-476B-988B-253AD418212C}" v="4" dt="2023-02-20T19:00:41.2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9" autoAdjust="0"/>
    <p:restoredTop sz="94660"/>
  </p:normalViewPr>
  <p:slideViewPr>
    <p:cSldViewPr snapToGrid="0">
      <p:cViewPr varScale="1">
        <p:scale>
          <a:sx n="76" d="100"/>
          <a:sy n="76" d="100"/>
        </p:scale>
        <p:origin x="87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6B8E29-9257-4381-9140-F3B74E914EF2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D99A5CB-6BDE-4BEE-A8B5-C21316B6A5D8}">
      <dgm:prSet/>
      <dgm:spPr/>
      <dgm:t>
        <a:bodyPr/>
        <a:lstStyle/>
        <a:p>
          <a:pPr>
            <a:defRPr b="1"/>
          </a:pPr>
          <a:r>
            <a:rPr lang="en-US"/>
            <a:t>First Hour</a:t>
          </a:r>
        </a:p>
      </dgm:t>
    </dgm:pt>
    <dgm:pt modelId="{6442A307-83A0-41BD-86E9-A4E39AD99E1D}" type="parTrans" cxnId="{6D1A29C4-1FBB-4278-AA3D-FE16CD758980}">
      <dgm:prSet/>
      <dgm:spPr/>
      <dgm:t>
        <a:bodyPr/>
        <a:lstStyle/>
        <a:p>
          <a:endParaRPr lang="en-US"/>
        </a:p>
      </dgm:t>
    </dgm:pt>
    <dgm:pt modelId="{067419BD-E1A1-4C99-9690-7962BDC77A92}" type="sibTrans" cxnId="{6D1A29C4-1FBB-4278-AA3D-FE16CD758980}">
      <dgm:prSet/>
      <dgm:spPr/>
      <dgm:t>
        <a:bodyPr/>
        <a:lstStyle/>
        <a:p>
          <a:endParaRPr lang="en-US"/>
        </a:p>
      </dgm:t>
    </dgm:pt>
    <dgm:pt modelId="{06773823-373B-49FA-84AD-0829FC669171}">
      <dgm:prSet/>
      <dgm:spPr/>
      <dgm:t>
        <a:bodyPr/>
        <a:lstStyle/>
        <a:p>
          <a:r>
            <a:rPr lang="en-US"/>
            <a:t>Approaching the assignment case studies</a:t>
          </a:r>
        </a:p>
      </dgm:t>
    </dgm:pt>
    <dgm:pt modelId="{DF1D53AD-5CD7-4B08-8E48-8AAB8B2D229F}" type="parTrans" cxnId="{C30B1196-B610-462B-9336-368819E76B27}">
      <dgm:prSet/>
      <dgm:spPr/>
      <dgm:t>
        <a:bodyPr/>
        <a:lstStyle/>
        <a:p>
          <a:endParaRPr lang="en-US"/>
        </a:p>
      </dgm:t>
    </dgm:pt>
    <dgm:pt modelId="{DCA7EEA5-D6DB-43F2-9D3E-AF316D6D3349}" type="sibTrans" cxnId="{C30B1196-B610-462B-9336-368819E76B27}">
      <dgm:prSet/>
      <dgm:spPr/>
      <dgm:t>
        <a:bodyPr/>
        <a:lstStyle/>
        <a:p>
          <a:endParaRPr lang="en-US"/>
        </a:p>
      </dgm:t>
    </dgm:pt>
    <dgm:pt modelId="{0F2A806A-ECC4-4361-9A64-AA2E64C65D14}">
      <dgm:prSet/>
      <dgm:spPr/>
      <dgm:t>
        <a:bodyPr/>
        <a:lstStyle/>
        <a:p>
          <a:r>
            <a:rPr lang="en-US"/>
            <a:t>Operationalising job/person specifications</a:t>
          </a:r>
        </a:p>
      </dgm:t>
    </dgm:pt>
    <dgm:pt modelId="{FD8CDD6E-396F-4FCC-853F-E604DAAE0CFA}" type="parTrans" cxnId="{CBF6F453-95C9-4D74-82A7-8EFA869ADB1C}">
      <dgm:prSet/>
      <dgm:spPr/>
      <dgm:t>
        <a:bodyPr/>
        <a:lstStyle/>
        <a:p>
          <a:endParaRPr lang="en-US"/>
        </a:p>
      </dgm:t>
    </dgm:pt>
    <dgm:pt modelId="{650A02E9-90F0-4F8D-B46F-21D7839D167E}" type="sibTrans" cxnId="{CBF6F453-95C9-4D74-82A7-8EFA869ADB1C}">
      <dgm:prSet/>
      <dgm:spPr/>
      <dgm:t>
        <a:bodyPr/>
        <a:lstStyle/>
        <a:p>
          <a:endParaRPr lang="en-US"/>
        </a:p>
      </dgm:t>
    </dgm:pt>
    <dgm:pt modelId="{63D34D48-C4DE-459F-A49C-BE68A73CF49B}">
      <dgm:prSet/>
      <dgm:spPr/>
      <dgm:t>
        <a:bodyPr/>
        <a:lstStyle/>
        <a:p>
          <a:pPr>
            <a:defRPr b="1"/>
          </a:pPr>
          <a:r>
            <a:rPr lang="en-US"/>
            <a:t>Second Hour</a:t>
          </a:r>
        </a:p>
      </dgm:t>
    </dgm:pt>
    <dgm:pt modelId="{40A4ED3E-D88F-4B15-9F2B-C2942C2A6E20}" type="parTrans" cxnId="{CAB2605D-8A19-4520-A6B7-2E1EF2353213}">
      <dgm:prSet/>
      <dgm:spPr/>
      <dgm:t>
        <a:bodyPr/>
        <a:lstStyle/>
        <a:p>
          <a:endParaRPr lang="en-US"/>
        </a:p>
      </dgm:t>
    </dgm:pt>
    <dgm:pt modelId="{F897439A-AAAE-492A-ADA3-699281838F29}" type="sibTrans" cxnId="{CAB2605D-8A19-4520-A6B7-2E1EF2353213}">
      <dgm:prSet/>
      <dgm:spPr/>
      <dgm:t>
        <a:bodyPr/>
        <a:lstStyle/>
        <a:p>
          <a:endParaRPr lang="en-US"/>
        </a:p>
      </dgm:t>
    </dgm:pt>
    <dgm:pt modelId="{CD307CE8-4445-495B-BF8F-4EF01019C94B}">
      <dgm:prSet/>
      <dgm:spPr/>
      <dgm:t>
        <a:bodyPr/>
        <a:lstStyle/>
        <a:p>
          <a:r>
            <a:rPr lang="en-US"/>
            <a:t>Dimensionality</a:t>
          </a:r>
        </a:p>
      </dgm:t>
    </dgm:pt>
    <dgm:pt modelId="{EE97FAF4-9EA6-49B1-818A-DED567FABFD7}" type="parTrans" cxnId="{A9643EAB-BBEC-45F7-9791-946055B44607}">
      <dgm:prSet/>
      <dgm:spPr/>
      <dgm:t>
        <a:bodyPr/>
        <a:lstStyle/>
        <a:p>
          <a:endParaRPr lang="en-US"/>
        </a:p>
      </dgm:t>
    </dgm:pt>
    <dgm:pt modelId="{8C27A981-358A-439A-A799-F48A64B6CC33}" type="sibTrans" cxnId="{A9643EAB-BBEC-45F7-9791-946055B44607}">
      <dgm:prSet/>
      <dgm:spPr/>
      <dgm:t>
        <a:bodyPr/>
        <a:lstStyle/>
        <a:p>
          <a:endParaRPr lang="en-US"/>
        </a:p>
      </dgm:t>
    </dgm:pt>
    <dgm:pt modelId="{1E8BF4CD-9F10-4AAD-A04F-478583126835}">
      <dgm:prSet/>
      <dgm:spPr/>
      <dgm:t>
        <a:bodyPr/>
        <a:lstStyle/>
        <a:p>
          <a:r>
            <a:rPr lang="en-US"/>
            <a:t>Exploratory Factor Analysis</a:t>
          </a:r>
        </a:p>
      </dgm:t>
    </dgm:pt>
    <dgm:pt modelId="{EFBC2944-E0D8-488B-AE6E-F6C20ADDB70A}" type="parTrans" cxnId="{9198A765-A537-4FBE-9CFD-9C3258B85EDF}">
      <dgm:prSet/>
      <dgm:spPr/>
      <dgm:t>
        <a:bodyPr/>
        <a:lstStyle/>
        <a:p>
          <a:endParaRPr lang="en-US"/>
        </a:p>
      </dgm:t>
    </dgm:pt>
    <dgm:pt modelId="{3231F10D-7D79-43AD-BA83-ECEE8101C068}" type="sibTrans" cxnId="{9198A765-A537-4FBE-9CFD-9C3258B85EDF}">
      <dgm:prSet/>
      <dgm:spPr/>
      <dgm:t>
        <a:bodyPr/>
        <a:lstStyle/>
        <a:p>
          <a:endParaRPr lang="en-US"/>
        </a:p>
      </dgm:t>
    </dgm:pt>
    <dgm:pt modelId="{E6A38813-F56C-4DCF-B634-4600475038FA}" type="pres">
      <dgm:prSet presAssocID="{6C6B8E29-9257-4381-9140-F3B74E914EF2}" presName="root" presStyleCnt="0">
        <dgm:presLayoutVars>
          <dgm:dir/>
          <dgm:resizeHandles val="exact"/>
        </dgm:presLayoutVars>
      </dgm:prSet>
      <dgm:spPr/>
    </dgm:pt>
    <dgm:pt modelId="{1EFDDDB8-C837-4101-93FA-9A11015E28E9}" type="pres">
      <dgm:prSet presAssocID="{CD99A5CB-6BDE-4BEE-A8B5-C21316B6A5D8}" presName="compNode" presStyleCnt="0"/>
      <dgm:spPr/>
    </dgm:pt>
    <dgm:pt modelId="{AF02655E-B3A7-44F2-BD77-127AF56EF037}" type="pres">
      <dgm:prSet presAssocID="{CD99A5CB-6BDE-4BEE-A8B5-C21316B6A5D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25D01EE9-F3F1-48E3-9030-A00A2C231BB0}" type="pres">
      <dgm:prSet presAssocID="{CD99A5CB-6BDE-4BEE-A8B5-C21316B6A5D8}" presName="iconSpace" presStyleCnt="0"/>
      <dgm:spPr/>
    </dgm:pt>
    <dgm:pt modelId="{D1D4C04E-E417-4265-A636-3AB73A87CE91}" type="pres">
      <dgm:prSet presAssocID="{CD99A5CB-6BDE-4BEE-A8B5-C21316B6A5D8}" presName="parTx" presStyleLbl="revTx" presStyleIdx="0" presStyleCnt="4">
        <dgm:presLayoutVars>
          <dgm:chMax val="0"/>
          <dgm:chPref val="0"/>
        </dgm:presLayoutVars>
      </dgm:prSet>
      <dgm:spPr/>
    </dgm:pt>
    <dgm:pt modelId="{8275CEC4-C774-4B52-A3A2-767272F80C33}" type="pres">
      <dgm:prSet presAssocID="{CD99A5CB-6BDE-4BEE-A8B5-C21316B6A5D8}" presName="txSpace" presStyleCnt="0"/>
      <dgm:spPr/>
    </dgm:pt>
    <dgm:pt modelId="{F0CDDF54-30BF-4B1A-9E11-F757A705B861}" type="pres">
      <dgm:prSet presAssocID="{CD99A5CB-6BDE-4BEE-A8B5-C21316B6A5D8}" presName="desTx" presStyleLbl="revTx" presStyleIdx="1" presStyleCnt="4">
        <dgm:presLayoutVars/>
      </dgm:prSet>
      <dgm:spPr/>
    </dgm:pt>
    <dgm:pt modelId="{9737E5ED-6B85-4F82-97CE-A3521D5AEF75}" type="pres">
      <dgm:prSet presAssocID="{067419BD-E1A1-4C99-9690-7962BDC77A92}" presName="sibTrans" presStyleCnt="0"/>
      <dgm:spPr/>
    </dgm:pt>
    <dgm:pt modelId="{A2BFC00A-A6D3-4557-97B6-BDEEFE25E94A}" type="pres">
      <dgm:prSet presAssocID="{63D34D48-C4DE-459F-A49C-BE68A73CF49B}" presName="compNode" presStyleCnt="0"/>
      <dgm:spPr/>
    </dgm:pt>
    <dgm:pt modelId="{7CB6671D-0222-4C24-AF34-DF627D3988E0}" type="pres">
      <dgm:prSet presAssocID="{63D34D48-C4DE-459F-A49C-BE68A73CF49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9DCBF225-57E2-49D8-83A8-DDA12A5C8E4F}" type="pres">
      <dgm:prSet presAssocID="{63D34D48-C4DE-459F-A49C-BE68A73CF49B}" presName="iconSpace" presStyleCnt="0"/>
      <dgm:spPr/>
    </dgm:pt>
    <dgm:pt modelId="{D6B3B72C-76AE-4C0F-9E97-49E02FE35A49}" type="pres">
      <dgm:prSet presAssocID="{63D34D48-C4DE-459F-A49C-BE68A73CF49B}" presName="parTx" presStyleLbl="revTx" presStyleIdx="2" presStyleCnt="4">
        <dgm:presLayoutVars>
          <dgm:chMax val="0"/>
          <dgm:chPref val="0"/>
        </dgm:presLayoutVars>
      </dgm:prSet>
      <dgm:spPr/>
    </dgm:pt>
    <dgm:pt modelId="{92302369-280E-4E53-914E-FC891552525F}" type="pres">
      <dgm:prSet presAssocID="{63D34D48-C4DE-459F-A49C-BE68A73CF49B}" presName="txSpace" presStyleCnt="0"/>
      <dgm:spPr/>
    </dgm:pt>
    <dgm:pt modelId="{91F0E0FD-6801-44E2-8CA2-8D75085C4D73}" type="pres">
      <dgm:prSet presAssocID="{63D34D48-C4DE-459F-A49C-BE68A73CF49B}" presName="desTx" presStyleLbl="revTx" presStyleIdx="3" presStyleCnt="4">
        <dgm:presLayoutVars/>
      </dgm:prSet>
      <dgm:spPr/>
    </dgm:pt>
  </dgm:ptLst>
  <dgm:cxnLst>
    <dgm:cxn modelId="{5FC07400-06A0-4CC4-943A-9F9F94DF98D9}" type="presOf" srcId="{0F2A806A-ECC4-4361-9A64-AA2E64C65D14}" destId="{F0CDDF54-30BF-4B1A-9E11-F757A705B861}" srcOrd="0" destOrd="1" presId="urn:microsoft.com/office/officeart/2018/5/layout/CenteredIconLabelDescriptionList"/>
    <dgm:cxn modelId="{E256D90A-3F47-47DC-B5F6-894AE9C741DB}" type="presOf" srcId="{6C6B8E29-9257-4381-9140-F3B74E914EF2}" destId="{E6A38813-F56C-4DCF-B634-4600475038FA}" srcOrd="0" destOrd="0" presId="urn:microsoft.com/office/officeart/2018/5/layout/CenteredIconLabelDescriptionList"/>
    <dgm:cxn modelId="{3130B03E-7F92-43C3-8A10-386D42AEA113}" type="presOf" srcId="{CD99A5CB-6BDE-4BEE-A8B5-C21316B6A5D8}" destId="{D1D4C04E-E417-4265-A636-3AB73A87CE91}" srcOrd="0" destOrd="0" presId="urn:microsoft.com/office/officeart/2018/5/layout/CenteredIconLabelDescriptionList"/>
    <dgm:cxn modelId="{CAB2605D-8A19-4520-A6B7-2E1EF2353213}" srcId="{6C6B8E29-9257-4381-9140-F3B74E914EF2}" destId="{63D34D48-C4DE-459F-A49C-BE68A73CF49B}" srcOrd="1" destOrd="0" parTransId="{40A4ED3E-D88F-4B15-9F2B-C2942C2A6E20}" sibTransId="{F897439A-AAAE-492A-ADA3-699281838F29}"/>
    <dgm:cxn modelId="{9198A765-A537-4FBE-9CFD-9C3258B85EDF}" srcId="{63D34D48-C4DE-459F-A49C-BE68A73CF49B}" destId="{1E8BF4CD-9F10-4AAD-A04F-478583126835}" srcOrd="1" destOrd="0" parTransId="{EFBC2944-E0D8-488B-AE6E-F6C20ADDB70A}" sibTransId="{3231F10D-7D79-43AD-BA83-ECEE8101C068}"/>
    <dgm:cxn modelId="{CBF6F453-95C9-4D74-82A7-8EFA869ADB1C}" srcId="{CD99A5CB-6BDE-4BEE-A8B5-C21316B6A5D8}" destId="{0F2A806A-ECC4-4361-9A64-AA2E64C65D14}" srcOrd="1" destOrd="0" parTransId="{FD8CDD6E-396F-4FCC-853F-E604DAAE0CFA}" sibTransId="{650A02E9-90F0-4F8D-B46F-21D7839D167E}"/>
    <dgm:cxn modelId="{C30B1196-B610-462B-9336-368819E76B27}" srcId="{CD99A5CB-6BDE-4BEE-A8B5-C21316B6A5D8}" destId="{06773823-373B-49FA-84AD-0829FC669171}" srcOrd="0" destOrd="0" parTransId="{DF1D53AD-5CD7-4B08-8E48-8AAB8B2D229F}" sibTransId="{DCA7EEA5-D6DB-43F2-9D3E-AF316D6D3349}"/>
    <dgm:cxn modelId="{A9643EAB-BBEC-45F7-9791-946055B44607}" srcId="{63D34D48-C4DE-459F-A49C-BE68A73CF49B}" destId="{CD307CE8-4445-495B-BF8F-4EF01019C94B}" srcOrd="0" destOrd="0" parTransId="{EE97FAF4-9EA6-49B1-818A-DED567FABFD7}" sibTransId="{8C27A981-358A-439A-A799-F48A64B6CC33}"/>
    <dgm:cxn modelId="{F37537AF-FD40-4288-BFEB-66B07A27F4BD}" type="presOf" srcId="{CD307CE8-4445-495B-BF8F-4EF01019C94B}" destId="{91F0E0FD-6801-44E2-8CA2-8D75085C4D73}" srcOrd="0" destOrd="0" presId="urn:microsoft.com/office/officeart/2018/5/layout/CenteredIconLabelDescriptionList"/>
    <dgm:cxn modelId="{365386B2-24DE-4B79-AB1A-D347C0BED538}" type="presOf" srcId="{1E8BF4CD-9F10-4AAD-A04F-478583126835}" destId="{91F0E0FD-6801-44E2-8CA2-8D75085C4D73}" srcOrd="0" destOrd="1" presId="urn:microsoft.com/office/officeart/2018/5/layout/CenteredIconLabelDescriptionList"/>
    <dgm:cxn modelId="{6D1A29C4-1FBB-4278-AA3D-FE16CD758980}" srcId="{6C6B8E29-9257-4381-9140-F3B74E914EF2}" destId="{CD99A5CB-6BDE-4BEE-A8B5-C21316B6A5D8}" srcOrd="0" destOrd="0" parTransId="{6442A307-83A0-41BD-86E9-A4E39AD99E1D}" sibTransId="{067419BD-E1A1-4C99-9690-7962BDC77A92}"/>
    <dgm:cxn modelId="{EF0A9BE7-E932-49A5-9AEE-58978A044D02}" type="presOf" srcId="{06773823-373B-49FA-84AD-0829FC669171}" destId="{F0CDDF54-30BF-4B1A-9E11-F757A705B861}" srcOrd="0" destOrd="0" presId="urn:microsoft.com/office/officeart/2018/5/layout/CenteredIconLabelDescriptionList"/>
    <dgm:cxn modelId="{D1897CFF-946C-40AD-80BE-C3857AE40C95}" type="presOf" srcId="{63D34D48-C4DE-459F-A49C-BE68A73CF49B}" destId="{D6B3B72C-76AE-4C0F-9E97-49E02FE35A49}" srcOrd="0" destOrd="0" presId="urn:microsoft.com/office/officeart/2018/5/layout/CenteredIconLabelDescriptionList"/>
    <dgm:cxn modelId="{E741BD10-40D6-4ED5-A46F-924B8CEF3B2C}" type="presParOf" srcId="{E6A38813-F56C-4DCF-B634-4600475038FA}" destId="{1EFDDDB8-C837-4101-93FA-9A11015E28E9}" srcOrd="0" destOrd="0" presId="urn:microsoft.com/office/officeart/2018/5/layout/CenteredIconLabelDescriptionList"/>
    <dgm:cxn modelId="{83C26BF8-6935-4984-81EF-F14EF6683F6B}" type="presParOf" srcId="{1EFDDDB8-C837-4101-93FA-9A11015E28E9}" destId="{AF02655E-B3A7-44F2-BD77-127AF56EF037}" srcOrd="0" destOrd="0" presId="urn:microsoft.com/office/officeart/2018/5/layout/CenteredIconLabelDescriptionList"/>
    <dgm:cxn modelId="{2EA44C82-A0DE-4CC9-B6BD-2FF26278310C}" type="presParOf" srcId="{1EFDDDB8-C837-4101-93FA-9A11015E28E9}" destId="{25D01EE9-F3F1-48E3-9030-A00A2C231BB0}" srcOrd="1" destOrd="0" presId="urn:microsoft.com/office/officeart/2018/5/layout/CenteredIconLabelDescriptionList"/>
    <dgm:cxn modelId="{55844BF0-B81A-4AB8-A41D-E2992EB4CCD1}" type="presParOf" srcId="{1EFDDDB8-C837-4101-93FA-9A11015E28E9}" destId="{D1D4C04E-E417-4265-A636-3AB73A87CE91}" srcOrd="2" destOrd="0" presId="urn:microsoft.com/office/officeart/2018/5/layout/CenteredIconLabelDescriptionList"/>
    <dgm:cxn modelId="{20DD08E0-15BA-49ED-B442-DED25B2AC91A}" type="presParOf" srcId="{1EFDDDB8-C837-4101-93FA-9A11015E28E9}" destId="{8275CEC4-C774-4B52-A3A2-767272F80C33}" srcOrd="3" destOrd="0" presId="urn:microsoft.com/office/officeart/2018/5/layout/CenteredIconLabelDescriptionList"/>
    <dgm:cxn modelId="{75F6450B-4028-4FD6-BD30-AEE3AD11A433}" type="presParOf" srcId="{1EFDDDB8-C837-4101-93FA-9A11015E28E9}" destId="{F0CDDF54-30BF-4B1A-9E11-F757A705B861}" srcOrd="4" destOrd="0" presId="urn:microsoft.com/office/officeart/2018/5/layout/CenteredIconLabelDescriptionList"/>
    <dgm:cxn modelId="{9CE36712-5AA8-4D49-AD17-884A3CDBC0CB}" type="presParOf" srcId="{E6A38813-F56C-4DCF-B634-4600475038FA}" destId="{9737E5ED-6B85-4F82-97CE-A3521D5AEF75}" srcOrd="1" destOrd="0" presId="urn:microsoft.com/office/officeart/2018/5/layout/CenteredIconLabelDescriptionList"/>
    <dgm:cxn modelId="{D416C42A-E981-498A-AA43-9460BFBCB6F9}" type="presParOf" srcId="{E6A38813-F56C-4DCF-B634-4600475038FA}" destId="{A2BFC00A-A6D3-4557-97B6-BDEEFE25E94A}" srcOrd="2" destOrd="0" presId="urn:microsoft.com/office/officeart/2018/5/layout/CenteredIconLabelDescriptionList"/>
    <dgm:cxn modelId="{4312DCF4-4EF7-4E99-A002-EE644183C757}" type="presParOf" srcId="{A2BFC00A-A6D3-4557-97B6-BDEEFE25E94A}" destId="{7CB6671D-0222-4C24-AF34-DF627D3988E0}" srcOrd="0" destOrd="0" presId="urn:microsoft.com/office/officeart/2018/5/layout/CenteredIconLabelDescriptionList"/>
    <dgm:cxn modelId="{5D771C99-0A78-4778-9567-3259B60DD233}" type="presParOf" srcId="{A2BFC00A-A6D3-4557-97B6-BDEEFE25E94A}" destId="{9DCBF225-57E2-49D8-83A8-DDA12A5C8E4F}" srcOrd="1" destOrd="0" presId="urn:microsoft.com/office/officeart/2018/5/layout/CenteredIconLabelDescriptionList"/>
    <dgm:cxn modelId="{B6D3E7B0-B400-406A-A21F-EFA43FCA3A85}" type="presParOf" srcId="{A2BFC00A-A6D3-4557-97B6-BDEEFE25E94A}" destId="{D6B3B72C-76AE-4C0F-9E97-49E02FE35A49}" srcOrd="2" destOrd="0" presId="urn:microsoft.com/office/officeart/2018/5/layout/CenteredIconLabelDescriptionList"/>
    <dgm:cxn modelId="{DCE905E7-7387-41B4-BAD2-DEF585D999E0}" type="presParOf" srcId="{A2BFC00A-A6D3-4557-97B6-BDEEFE25E94A}" destId="{92302369-280E-4E53-914E-FC891552525F}" srcOrd="3" destOrd="0" presId="urn:microsoft.com/office/officeart/2018/5/layout/CenteredIconLabelDescriptionList"/>
    <dgm:cxn modelId="{3A3C4FD9-CA7F-4079-82C7-677660192993}" type="presParOf" srcId="{A2BFC00A-A6D3-4557-97B6-BDEEFE25E94A}" destId="{91F0E0FD-6801-44E2-8CA2-8D75085C4D73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36A88C-B252-4371-8615-0BE401ABBB4A}" type="doc">
      <dgm:prSet loTypeId="urn:microsoft.com/office/officeart/2005/8/layout/defaul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58EC65-CDEE-42F7-9EB0-AFD5D1BE0BED}">
      <dgm:prSet/>
      <dgm:spPr/>
      <dgm:t>
        <a:bodyPr/>
        <a:lstStyle/>
        <a:p>
          <a:r>
            <a:rPr lang="en-US"/>
            <a:t>Run Exploratory Factor Analysis on a dataset to establish uni-dimensionality</a:t>
          </a:r>
        </a:p>
      </dgm:t>
    </dgm:pt>
    <dgm:pt modelId="{6F3E7EE7-16E4-4C1B-AE6E-DB1BA15CB989}" type="parTrans" cxnId="{3228A457-3689-4B2E-AD64-F8A18789D49D}">
      <dgm:prSet/>
      <dgm:spPr/>
      <dgm:t>
        <a:bodyPr/>
        <a:lstStyle/>
        <a:p>
          <a:endParaRPr lang="en-US"/>
        </a:p>
      </dgm:t>
    </dgm:pt>
    <dgm:pt modelId="{5AB84E5C-AB40-4E0F-A0E2-104A24A9051D}" type="sibTrans" cxnId="{3228A457-3689-4B2E-AD64-F8A18789D49D}">
      <dgm:prSet/>
      <dgm:spPr/>
      <dgm:t>
        <a:bodyPr/>
        <a:lstStyle/>
        <a:p>
          <a:endParaRPr lang="en-US"/>
        </a:p>
      </dgm:t>
    </dgm:pt>
    <dgm:pt modelId="{62DABA61-8090-4B85-9190-F2131DE381A0}">
      <dgm:prSet/>
      <dgm:spPr/>
      <dgm:t>
        <a:bodyPr/>
        <a:lstStyle/>
        <a:p>
          <a:r>
            <a:rPr lang="en-US" dirty="0"/>
            <a:t>Compare and Distinguish between Principal Component Analysis</a:t>
          </a:r>
        </a:p>
      </dgm:t>
    </dgm:pt>
    <dgm:pt modelId="{5D3168BC-49E0-4E3C-81DE-D1FE018D5D50}" type="parTrans" cxnId="{C83B8207-5B95-481C-AE84-2BEB9A9AD91B}">
      <dgm:prSet/>
      <dgm:spPr/>
      <dgm:t>
        <a:bodyPr/>
        <a:lstStyle/>
        <a:p>
          <a:endParaRPr lang="en-US"/>
        </a:p>
      </dgm:t>
    </dgm:pt>
    <dgm:pt modelId="{3D1E0A33-54B3-46C6-8714-51D66A959DF0}" type="sibTrans" cxnId="{C83B8207-5B95-481C-AE84-2BEB9A9AD91B}">
      <dgm:prSet/>
      <dgm:spPr/>
      <dgm:t>
        <a:bodyPr/>
        <a:lstStyle/>
        <a:p>
          <a:endParaRPr lang="en-US"/>
        </a:p>
      </dgm:t>
    </dgm:pt>
    <dgm:pt modelId="{58CE45EE-CE97-4C85-A764-1C2B7DDC6C3E}" type="pres">
      <dgm:prSet presAssocID="{3936A88C-B252-4371-8615-0BE401ABBB4A}" presName="diagram" presStyleCnt="0">
        <dgm:presLayoutVars>
          <dgm:dir/>
          <dgm:resizeHandles val="exact"/>
        </dgm:presLayoutVars>
      </dgm:prSet>
      <dgm:spPr/>
    </dgm:pt>
    <dgm:pt modelId="{25CC9BDE-1654-480D-B29D-037FA478CA6B}" type="pres">
      <dgm:prSet presAssocID="{5858EC65-CDEE-42F7-9EB0-AFD5D1BE0BED}" presName="node" presStyleLbl="node1" presStyleIdx="0" presStyleCnt="2">
        <dgm:presLayoutVars>
          <dgm:bulletEnabled val="1"/>
        </dgm:presLayoutVars>
      </dgm:prSet>
      <dgm:spPr/>
    </dgm:pt>
    <dgm:pt modelId="{AAC3D9D1-362F-4339-B980-DC9673CD8DA9}" type="pres">
      <dgm:prSet presAssocID="{5AB84E5C-AB40-4E0F-A0E2-104A24A9051D}" presName="sibTrans" presStyleCnt="0"/>
      <dgm:spPr/>
    </dgm:pt>
    <dgm:pt modelId="{0B1B5FB1-DC34-4E61-9680-5E7F4DCB0707}" type="pres">
      <dgm:prSet presAssocID="{62DABA61-8090-4B85-9190-F2131DE381A0}" presName="node" presStyleLbl="node1" presStyleIdx="1" presStyleCnt="2">
        <dgm:presLayoutVars>
          <dgm:bulletEnabled val="1"/>
        </dgm:presLayoutVars>
      </dgm:prSet>
      <dgm:spPr/>
    </dgm:pt>
  </dgm:ptLst>
  <dgm:cxnLst>
    <dgm:cxn modelId="{C83B8207-5B95-481C-AE84-2BEB9A9AD91B}" srcId="{3936A88C-B252-4371-8615-0BE401ABBB4A}" destId="{62DABA61-8090-4B85-9190-F2131DE381A0}" srcOrd="1" destOrd="0" parTransId="{5D3168BC-49E0-4E3C-81DE-D1FE018D5D50}" sibTransId="{3D1E0A33-54B3-46C6-8714-51D66A959DF0}"/>
    <dgm:cxn modelId="{3228A457-3689-4B2E-AD64-F8A18789D49D}" srcId="{3936A88C-B252-4371-8615-0BE401ABBB4A}" destId="{5858EC65-CDEE-42F7-9EB0-AFD5D1BE0BED}" srcOrd="0" destOrd="0" parTransId="{6F3E7EE7-16E4-4C1B-AE6E-DB1BA15CB989}" sibTransId="{5AB84E5C-AB40-4E0F-A0E2-104A24A9051D}"/>
    <dgm:cxn modelId="{02FEBCDF-B139-4C91-B641-218C7279FDD0}" type="presOf" srcId="{62DABA61-8090-4B85-9190-F2131DE381A0}" destId="{0B1B5FB1-DC34-4E61-9680-5E7F4DCB0707}" srcOrd="0" destOrd="0" presId="urn:microsoft.com/office/officeart/2005/8/layout/default"/>
    <dgm:cxn modelId="{F82DF3EB-F436-4702-A849-32E0EB4C1C04}" type="presOf" srcId="{3936A88C-B252-4371-8615-0BE401ABBB4A}" destId="{58CE45EE-CE97-4C85-A764-1C2B7DDC6C3E}" srcOrd="0" destOrd="0" presId="urn:microsoft.com/office/officeart/2005/8/layout/default"/>
    <dgm:cxn modelId="{6C750AED-5B34-4DE3-9311-40344E73EDE8}" type="presOf" srcId="{5858EC65-CDEE-42F7-9EB0-AFD5D1BE0BED}" destId="{25CC9BDE-1654-480D-B29D-037FA478CA6B}" srcOrd="0" destOrd="0" presId="urn:microsoft.com/office/officeart/2005/8/layout/default"/>
    <dgm:cxn modelId="{8EBD37A2-69BF-4570-8BE6-F60519412E5A}" type="presParOf" srcId="{58CE45EE-CE97-4C85-A764-1C2B7DDC6C3E}" destId="{25CC9BDE-1654-480D-B29D-037FA478CA6B}" srcOrd="0" destOrd="0" presId="urn:microsoft.com/office/officeart/2005/8/layout/default"/>
    <dgm:cxn modelId="{30D1B279-50CA-40CA-A56C-DBB4B46DCB0F}" type="presParOf" srcId="{58CE45EE-CE97-4C85-A764-1C2B7DDC6C3E}" destId="{AAC3D9D1-362F-4339-B980-DC9673CD8DA9}" srcOrd="1" destOrd="0" presId="urn:microsoft.com/office/officeart/2005/8/layout/default"/>
    <dgm:cxn modelId="{AD50A832-CCB4-4B26-A894-06F86F3645E8}" type="presParOf" srcId="{58CE45EE-CE97-4C85-A764-1C2B7DDC6C3E}" destId="{0B1B5FB1-DC34-4E61-9680-5E7F4DCB0707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02655E-B3A7-44F2-BD77-127AF56EF037}">
      <dsp:nvSpPr>
        <dsp:cNvPr id="0" name=""/>
        <dsp:cNvSpPr/>
      </dsp:nvSpPr>
      <dsp:spPr>
        <a:xfrm>
          <a:off x="1963800" y="718565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D4C04E-E417-4265-A636-3AB73A87CE91}">
      <dsp:nvSpPr>
        <dsp:cNvPr id="0" name=""/>
        <dsp:cNvSpPr/>
      </dsp:nvSpPr>
      <dsp:spPr>
        <a:xfrm>
          <a:off x="559800" y="235587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First Hour</a:t>
          </a:r>
        </a:p>
      </dsp:txBody>
      <dsp:txXfrm>
        <a:off x="559800" y="2355876"/>
        <a:ext cx="4320000" cy="648000"/>
      </dsp:txXfrm>
    </dsp:sp>
    <dsp:sp modelId="{F0CDDF54-30BF-4B1A-9E11-F757A705B861}">
      <dsp:nvSpPr>
        <dsp:cNvPr id="0" name=""/>
        <dsp:cNvSpPr/>
      </dsp:nvSpPr>
      <dsp:spPr>
        <a:xfrm>
          <a:off x="559800" y="3062160"/>
          <a:ext cx="4320000" cy="5706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Approaching the assignment case studies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Operationalising job/person specifications</a:t>
          </a:r>
        </a:p>
      </dsp:txBody>
      <dsp:txXfrm>
        <a:off x="559800" y="3062160"/>
        <a:ext cx="4320000" cy="570611"/>
      </dsp:txXfrm>
    </dsp:sp>
    <dsp:sp modelId="{7CB6671D-0222-4C24-AF34-DF627D3988E0}">
      <dsp:nvSpPr>
        <dsp:cNvPr id="0" name=""/>
        <dsp:cNvSpPr/>
      </dsp:nvSpPr>
      <dsp:spPr>
        <a:xfrm>
          <a:off x="7039800" y="718565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B3B72C-76AE-4C0F-9E97-49E02FE35A49}">
      <dsp:nvSpPr>
        <dsp:cNvPr id="0" name=""/>
        <dsp:cNvSpPr/>
      </dsp:nvSpPr>
      <dsp:spPr>
        <a:xfrm>
          <a:off x="5635800" y="235587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Second Hour</a:t>
          </a:r>
        </a:p>
      </dsp:txBody>
      <dsp:txXfrm>
        <a:off x="5635800" y="2355876"/>
        <a:ext cx="4320000" cy="648000"/>
      </dsp:txXfrm>
    </dsp:sp>
    <dsp:sp modelId="{91F0E0FD-6801-44E2-8CA2-8D75085C4D73}">
      <dsp:nvSpPr>
        <dsp:cNvPr id="0" name=""/>
        <dsp:cNvSpPr/>
      </dsp:nvSpPr>
      <dsp:spPr>
        <a:xfrm>
          <a:off x="5635800" y="3062160"/>
          <a:ext cx="4320000" cy="5706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Dimensionality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Exploratory Factor Analysis</a:t>
          </a:r>
        </a:p>
      </dsp:txBody>
      <dsp:txXfrm>
        <a:off x="5635800" y="3062160"/>
        <a:ext cx="4320000" cy="5706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CC9BDE-1654-480D-B29D-037FA478CA6B}">
      <dsp:nvSpPr>
        <dsp:cNvPr id="0" name=""/>
        <dsp:cNvSpPr/>
      </dsp:nvSpPr>
      <dsp:spPr>
        <a:xfrm>
          <a:off x="1283" y="673807"/>
          <a:ext cx="5006206" cy="30037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Run Exploratory Factor Analysis on a dataset to establish uni-dimensionality</a:t>
          </a:r>
        </a:p>
      </dsp:txBody>
      <dsp:txXfrm>
        <a:off x="1283" y="673807"/>
        <a:ext cx="5006206" cy="3003723"/>
      </dsp:txXfrm>
    </dsp:sp>
    <dsp:sp modelId="{0B1B5FB1-DC34-4E61-9680-5E7F4DCB0707}">
      <dsp:nvSpPr>
        <dsp:cNvPr id="0" name=""/>
        <dsp:cNvSpPr/>
      </dsp:nvSpPr>
      <dsp:spPr>
        <a:xfrm>
          <a:off x="5508110" y="673807"/>
          <a:ext cx="5006206" cy="300372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Compare and Distinguish between Principal Component Analysis</a:t>
          </a:r>
        </a:p>
      </dsp:txBody>
      <dsp:txXfrm>
        <a:off x="5508110" y="673807"/>
        <a:ext cx="5006206" cy="30037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04C77-4BD6-4DA1-D3BE-F3076EEBE8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9F50E-D354-CEBB-573E-F50AF54328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EC3B1-E147-8401-CA2F-FD5F3581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843BA-EA63-AB4C-9437-8F05CE061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C773C-820D-DE29-937D-ACFEE1548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799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2FA48-DCA1-9B23-C34D-1D12ECC04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E588D3-EAC7-C38C-8739-FD38F8655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304DB-2F89-7F3D-93F3-95A7F12B3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E3611-7BFB-BD15-6C16-DAD699C83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8A827-7A61-CDDB-BDC5-C337AD533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4342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24845B-E0EA-2E77-5A38-05980C010E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A62317-4044-C86E-6649-9BF5D43A3E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9EE9F-8E27-8E9B-9749-84340F57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C5823-D0F6-BB93-D5A9-2544C9F6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4F45-8C57-C053-C5D3-01EFC7654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775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5356F-B013-7E32-423B-272DBFE00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62CB3-22B9-D657-47FD-CC6749ECC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4CB95-61EC-2117-C8D3-B3522D6DC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50176-BEED-4AE0-8C5A-19D54BA31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5406B-C45B-D340-CF46-301246017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160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CEFAA-8B5D-E2B4-A78C-F154CC789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47700-F0A0-A219-5F8C-9299DC8E50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D0F23-1FEC-A0C4-E455-64BC8D573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319047-B3A0-E801-BACE-B27169C79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4D23B-001F-ED13-0ADB-004E82878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469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A402-9631-3101-E757-D488524B5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65492-F1A8-5DF1-85C2-0C7821275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3ACA03-718B-3FB4-07B2-731A008BF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8C024-5497-2644-47BE-16ACF524A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D8F615-E0C9-F0CB-2084-502B501F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C2F4E-22FD-B2AD-1E62-0CA934A23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29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BB6A5-A907-C699-5AAA-ADE9DEE2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9F8FE-01F8-D1F4-9568-7323CD2F9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2D63C-2735-BD7F-C1A5-3B37DFC48E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B3600F-5D9D-714A-8FE1-7DA46AA1E6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F38C3C-93EF-F2F2-48E7-C3AB57D30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A01472-4B02-AF9F-ADDB-9B4471E7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4AE12B-116E-29BC-E22B-FF7A2CE2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D3C855-CB21-0385-D329-DAEA6ACFE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914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BFC3E-94D1-60D9-593F-682A4009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7127F-4E20-D6F5-89C2-6EC047E60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781BA-313F-3CD2-861D-A141830EC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D2B7CB-CDAF-B9CD-0B8F-A0B967807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088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6D8629-BE46-1981-5298-312697AF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A31464-4EB3-4A3A-7689-912F80FF4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0C61AE-1A2B-DCA1-C2D7-1E9C37CC0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36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8F399-EFC0-A114-6AFE-D8999E69E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6ECAF-15F1-EF88-A00F-BA63444FF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C12ABB-A819-5E21-88F6-2AC29132A8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EB3E8-68A3-4455-ACFE-89AE792D7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6B61EE-78D9-E720-DF19-FA109343B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1E180-3643-F88E-4439-78941E518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5899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135D5-77C9-63D6-B374-B0939ACFD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38E092-2448-FC4C-D6B4-D0B47BAACE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C91320-567B-1729-F64D-457913EF0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FBD1E-592C-831C-683F-989F1EDEA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5B104-7413-1ACF-81AB-0748612D9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59975E-E65C-1876-103E-FA2F8C2E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674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9E9B4E-401D-4E09-9A94-CC9290EDE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69ACC-54F1-A7F3-0182-7BE304AC5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F14B4-A27E-EA74-261A-2224C4C9B0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4A93E-D513-46B8-8F27-2830A45ED6AD}" type="datetimeFigureOut">
              <a:rPr lang="en-GB" smtClean="0"/>
              <a:t>20/02/2023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246C9-4BCD-AD08-95B9-358DE8792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BB2F1-EF7C-7659-2F39-8A8F65058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876CC-7BF5-4ADF-A7EE-261996A70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310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mutube.mmu.ac.uk/media/t/1_ymqi25wf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E047C6BF-7257-BCF9-AD9C-8A25ED1C7D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1" t="9091" r="28732" b="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Rectangle 10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33D10-E4B1-9905-3D70-8EA552D464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Psychological Measurement Week 4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29C11-E77D-DA40-31F7-9EA5CCA782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Oliver Clark</a:t>
            </a:r>
            <a:endParaRPr lang="en-GB" sz="2000" dirty="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2523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Step 1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Find Key Words</a:t>
            </a:r>
          </a:p>
          <a:p>
            <a:endParaRPr lang="en-US" sz="4400" dirty="0">
              <a:solidFill>
                <a:srgbClr val="FFFFFF"/>
              </a:solidFill>
            </a:endParaRPr>
          </a:p>
          <a:p>
            <a:r>
              <a:rPr lang="en-US" sz="4400" dirty="0"/>
              <a:t>“….highly devious genius”</a:t>
            </a:r>
          </a:p>
          <a:p>
            <a:endParaRPr lang="en-GB" sz="4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140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Step 1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Find Key Words</a:t>
            </a:r>
          </a:p>
          <a:p>
            <a:endParaRPr lang="en-US" sz="4400" dirty="0">
              <a:solidFill>
                <a:srgbClr val="FFFFFF"/>
              </a:solidFill>
            </a:endParaRPr>
          </a:p>
          <a:p>
            <a:r>
              <a:rPr lang="en-US" sz="4400" dirty="0"/>
              <a:t>“….highly devious </a:t>
            </a:r>
            <a:r>
              <a:rPr lang="en-US" sz="4400" u="sng" dirty="0"/>
              <a:t>genius</a:t>
            </a:r>
            <a:r>
              <a:rPr lang="en-US" sz="4400" dirty="0"/>
              <a:t>”</a:t>
            </a:r>
          </a:p>
          <a:p>
            <a:endParaRPr lang="en-GB" sz="4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178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Step 2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Translate into construct terms</a:t>
            </a:r>
          </a:p>
          <a:p>
            <a:endParaRPr lang="en-US" sz="4400" dirty="0">
              <a:solidFill>
                <a:srgbClr val="FFFFFF"/>
              </a:solidFill>
            </a:endParaRPr>
          </a:p>
          <a:p>
            <a:r>
              <a:rPr lang="en-US" sz="4400" dirty="0"/>
              <a:t>“…</a:t>
            </a:r>
            <a:r>
              <a:rPr lang="en-US" sz="4400" u="sng" dirty="0"/>
              <a:t>genius</a:t>
            </a:r>
            <a:r>
              <a:rPr lang="en-US" sz="4400" dirty="0"/>
              <a:t>”</a:t>
            </a:r>
          </a:p>
          <a:p>
            <a:pPr lvl="1"/>
            <a:r>
              <a:rPr lang="en-US" sz="4000" dirty="0"/>
              <a:t>Intellect that is far above average</a:t>
            </a:r>
          </a:p>
          <a:p>
            <a:endParaRPr lang="en-GB" sz="4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20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Step 3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400" dirty="0" err="1">
                <a:solidFill>
                  <a:srgbClr val="FFFFFF"/>
                </a:solidFill>
              </a:rPr>
              <a:t>Operationalise</a:t>
            </a:r>
            <a:endParaRPr lang="en-US" sz="4400" dirty="0">
              <a:solidFill>
                <a:srgbClr val="FFFFFF"/>
              </a:solidFill>
            </a:endParaRPr>
          </a:p>
          <a:p>
            <a:endParaRPr lang="en-US" sz="4400" dirty="0">
              <a:solidFill>
                <a:srgbClr val="FFFFFF"/>
              </a:solidFill>
            </a:endParaRPr>
          </a:p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“…</a:t>
            </a:r>
            <a:r>
              <a:rPr lang="en-US" sz="44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genius</a:t>
            </a: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”</a:t>
            </a:r>
          </a:p>
          <a:p>
            <a:pPr lvl="1"/>
            <a:r>
              <a:rPr lang="en-US" sz="4000" dirty="0"/>
              <a:t>Intellect that is far above the average person</a:t>
            </a:r>
          </a:p>
          <a:p>
            <a:pPr lvl="1"/>
            <a:r>
              <a:rPr lang="en-US" sz="4000" dirty="0"/>
              <a:t>A person who scores much higher than the mean on a test of intelligence</a:t>
            </a:r>
          </a:p>
          <a:p>
            <a:endParaRPr lang="en-GB" sz="4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47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Step 4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Find a Measure to use</a:t>
            </a:r>
          </a:p>
          <a:p>
            <a:endParaRPr lang="en-US" sz="4400" dirty="0">
              <a:solidFill>
                <a:srgbClr val="FFFFFF"/>
              </a:solidFill>
            </a:endParaRPr>
          </a:p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“…</a:t>
            </a:r>
            <a:r>
              <a:rPr lang="en-US" sz="44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genius</a:t>
            </a: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”</a:t>
            </a:r>
          </a:p>
          <a:p>
            <a:pPr lvl="1"/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Intellect that is far above the average person</a:t>
            </a:r>
          </a:p>
          <a:p>
            <a:pPr lvl="1"/>
            <a:r>
              <a:rPr lang="en-US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 person who scores much higher than the mean on a test of intelligence</a:t>
            </a:r>
          </a:p>
          <a:p>
            <a:pPr lvl="1"/>
            <a:r>
              <a:rPr lang="en-US" sz="4000" dirty="0"/>
              <a:t>The VIQT may be used to assess verbal intelligence</a:t>
            </a:r>
          </a:p>
          <a:p>
            <a:endParaRPr lang="en-GB" sz="4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288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Step 5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Set a boundary</a:t>
            </a:r>
          </a:p>
          <a:p>
            <a:endParaRPr lang="en-US" sz="4400" dirty="0">
              <a:solidFill>
                <a:srgbClr val="FFFFFF"/>
              </a:solidFill>
            </a:endParaRPr>
          </a:p>
          <a:p>
            <a:pPr lvl="1"/>
            <a:r>
              <a:rPr lang="en-US" sz="4000" dirty="0"/>
              <a:t>The VIQT may be used to assess verbal intelligence</a:t>
            </a:r>
          </a:p>
          <a:p>
            <a:endParaRPr lang="en-GB" sz="4400" dirty="0">
              <a:solidFill>
                <a:srgbClr val="FFFFFF"/>
              </a:solidFill>
            </a:endParaRPr>
          </a:p>
          <a:p>
            <a:pPr lvl="1"/>
            <a:r>
              <a:rPr lang="en-GB" sz="4000" dirty="0">
                <a:solidFill>
                  <a:srgbClr val="FFFFFF"/>
                </a:solidFill>
              </a:rPr>
              <a:t>People in MENSA generally score two standard deviations above the mean in intelligence tests (above 130)</a:t>
            </a:r>
          </a:p>
          <a:p>
            <a:pPr lvl="1"/>
            <a:endParaRPr lang="en-GB" sz="4000" dirty="0">
              <a:solidFill>
                <a:srgbClr val="FFFFFF"/>
              </a:solidFill>
            </a:endParaRPr>
          </a:p>
          <a:p>
            <a:pPr lvl="1"/>
            <a:r>
              <a:rPr lang="en-GB" sz="4000" dirty="0">
                <a:solidFill>
                  <a:srgbClr val="FFFFFF"/>
                </a:solidFill>
              </a:rPr>
              <a:t>We want even smarter than people in MENSA so we will only shortlist people who are THREE standard deviations above the mean</a:t>
            </a:r>
          </a:p>
        </p:txBody>
      </p:sp>
    </p:spTree>
    <p:extLst>
      <p:ext uri="{BB962C8B-B14F-4D97-AF65-F5344CB8AC3E}">
        <p14:creationId xmlns:p14="http://schemas.microsoft.com/office/powerpoint/2010/main" val="3250931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Voila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If a persons IQ as measured by the VIQT is less than 145 then they will not be interviewed for the post</a:t>
            </a:r>
            <a:endParaRPr lang="en-GB"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75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Over To You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Look at the other attributes on our demo case study</a:t>
            </a:r>
          </a:p>
          <a:p>
            <a:r>
              <a:rPr lang="en-US" sz="4400" dirty="0">
                <a:solidFill>
                  <a:srgbClr val="FFFFFF"/>
                </a:solidFill>
              </a:rPr>
              <a:t>Apply the above five steps and find a measure from our list that will help with the screening process.</a:t>
            </a:r>
            <a:endParaRPr lang="en-GB"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74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Over To You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Find Key Words</a:t>
            </a:r>
          </a:p>
          <a:p>
            <a:r>
              <a:rPr lang="en-US" sz="4400" dirty="0">
                <a:solidFill>
                  <a:srgbClr val="FFFFFF"/>
                </a:solidFill>
              </a:rPr>
              <a:t>Put in Construct Terms</a:t>
            </a:r>
          </a:p>
          <a:p>
            <a:r>
              <a:rPr lang="en-US" sz="4400" dirty="0" err="1">
                <a:solidFill>
                  <a:srgbClr val="FFFFFF"/>
                </a:solidFill>
              </a:rPr>
              <a:t>Operationalise</a:t>
            </a:r>
            <a:endParaRPr lang="en-US" sz="4400" dirty="0">
              <a:solidFill>
                <a:srgbClr val="FFFFFF"/>
              </a:solidFill>
            </a:endParaRPr>
          </a:p>
          <a:p>
            <a:r>
              <a:rPr lang="en-US" sz="4400" dirty="0">
                <a:solidFill>
                  <a:srgbClr val="FFFFFF"/>
                </a:solidFill>
              </a:rPr>
              <a:t>Identify a measure</a:t>
            </a:r>
          </a:p>
          <a:p>
            <a:r>
              <a:rPr lang="en-US" sz="4400" dirty="0">
                <a:solidFill>
                  <a:srgbClr val="FFFFFF"/>
                </a:solidFill>
              </a:rPr>
              <a:t>Set a boundary</a:t>
            </a:r>
            <a:endParaRPr lang="en-GB"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239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4FF60615-D698-6F20-41B5-23960AF2AC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54ADF0-9DE7-9F56-ECF7-CD4438AD3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Hour 2</a:t>
            </a:r>
            <a:endParaRPr lang="en-GB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308A11-ABB3-DD63-A5F0-D91EEF21D9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Oliver Clark</a:t>
            </a:r>
          </a:p>
          <a:p>
            <a:r>
              <a:rPr lang="en-US">
                <a:solidFill>
                  <a:srgbClr val="FFFFFF"/>
                </a:solidFill>
              </a:rPr>
              <a:t>Salma Mehboob</a:t>
            </a:r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95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0EDFD1-2B2A-CEF9-2A59-580E1F2056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2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73FD46-071B-0B91-F25E-8A1BDA8E5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This Week</a:t>
            </a:r>
            <a:endParaRPr lang="en-GB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B4411A-EB64-068A-0AF4-6354B01C91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64259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6258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DA6C81-F2E4-A9EF-C9E5-BFEFA621A0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2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A01EB6-E18C-2D07-7667-C87BC4FE3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Learning Outcomes</a:t>
            </a:r>
            <a:endParaRPr lang="en-GB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1E97A74-DE88-2220-CB61-A30FC0253A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37520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10428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E047C6BF-7257-BCF9-AD9C-8A25ED1C7D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1" t="9091" r="28732" b="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Rectangle 10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33D10-E4B1-9905-3D70-8EA552D464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Wanted: Replacement Mad Scientist</a:t>
            </a:r>
            <a:endParaRPr lang="en-GB" sz="4800" dirty="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3170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!!BGRectangle">
            <a:extLst>
              <a:ext uri="{FF2B5EF4-FFF2-40B4-BE49-F238E27FC236}">
                <a16:creationId xmlns:a16="http://schemas.microsoft.com/office/drawing/2014/main" id="{F1611BA9-268A-49A6-84F8-FC9153668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F2AC95-8B48-37F1-6D26-6510D7E1EA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74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71D4F6-8FED-CD93-450F-0340F8965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Stimulus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9479DB2-1A95-5A03-1051-8E4FD7FFF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963" y="1200152"/>
            <a:ext cx="2816535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r">
              <a:buNone/>
            </a:pPr>
            <a:r>
              <a:rPr lang="en-US">
                <a:solidFill>
                  <a:srgbClr val="FFFFFF"/>
                </a:solidFill>
                <a:hlinkClick r:id="rId3"/>
              </a:rPr>
              <a:t>MST3K Season 1 Intro - mmutube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27" name="!!Line">
            <a:extLst>
              <a:ext uri="{FF2B5EF4-FFF2-40B4-BE49-F238E27FC236}">
                <a16:creationId xmlns:a16="http://schemas.microsoft.com/office/drawing/2014/main" id="{1825D5AF-D278-4D9A-A4F5-A1A1D3507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6" y="2286000"/>
            <a:ext cx="27432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55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4DA76F44-B5C4-5AF3-C07E-F3A96667D1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8" r="27989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E21F4A-C00C-B6AD-1674-6308A422F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dirty="0"/>
              <a:t>Wanted: Evil Scientist for Dastardly Scheme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189AC-6691-DB1C-C7F7-2118315CA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85" y="2425094"/>
            <a:ext cx="5024515" cy="4632199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dirty="0" err="1"/>
              <a:t>Gizmonic</a:t>
            </a:r>
            <a:r>
              <a:rPr lang="en-US" sz="3200" dirty="0"/>
              <a:t> institute is looking for a replacement mad scientist for the on-going dastardly Mystery Science Theatre experiment.</a:t>
            </a:r>
          </a:p>
        </p:txBody>
      </p:sp>
    </p:spTree>
    <p:extLst>
      <p:ext uri="{BB962C8B-B14F-4D97-AF65-F5344CB8AC3E}">
        <p14:creationId xmlns:p14="http://schemas.microsoft.com/office/powerpoint/2010/main" val="2447363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EF2C5FC8-A92F-9B6F-F826-AFEBD8ABCF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8" r="27989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5303447-1FE3-2FE6-CAA2-1CFB715EC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dirty="0"/>
              <a:t>Wanted: Evil Scientist for Dastardly Scheme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FB0AD-9279-834D-48F6-8FAB990C6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Autofit/>
          </a:bodyPr>
          <a:lstStyle/>
          <a:p>
            <a:r>
              <a:rPr lang="en-US" sz="3200" dirty="0"/>
              <a:t>The institute has identified in the person specification that they are looking for a highly devious genius.</a:t>
            </a:r>
          </a:p>
          <a:p>
            <a:r>
              <a:rPr lang="en-US" sz="3200" dirty="0"/>
              <a:t>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94792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1EB9AC53-AF3D-6415-660B-D0C1EF1CA8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8" r="27989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19EED9C-1545-F76B-5F67-49A53BBF7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dirty="0"/>
              <a:t>Wanted: Evil Scientist for Dastardly Scheme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973F0-1C24-D4FD-E143-69EC0C61D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972" y="2055803"/>
            <a:ext cx="5583428" cy="4154361"/>
          </a:xfrm>
        </p:spPr>
        <p:txBody>
          <a:bodyPr>
            <a:noAutofit/>
          </a:bodyPr>
          <a:lstStyle/>
          <a:p>
            <a:r>
              <a:rPr lang="en-US" sz="3200" dirty="0"/>
              <a:t>They should be remorseless, very low in empathy, willing to deal out considerable psychological pain through the distribution of cheesy movies. 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593804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FA4EE75-AE33-EA9A-E8B4-815AA9B66C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8" r="27989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5A1CDD-57F4-9B2D-3A16-D4600F6D8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dirty="0"/>
              <a:t>Wanted: Evil Scientist for Dastardly Scheme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0175E-CC00-2E15-7D77-C4D1D93AA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972" y="1908301"/>
            <a:ext cx="4707128" cy="4154361"/>
          </a:xfrm>
        </p:spPr>
        <p:txBody>
          <a:bodyPr>
            <a:noAutofit/>
          </a:bodyPr>
          <a:lstStyle/>
          <a:p>
            <a:r>
              <a:rPr lang="en-US" sz="3200" dirty="0"/>
              <a:t>They must also be very inquisitive and willing to experiment.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 err="1"/>
              <a:t>Gizmonic</a:t>
            </a:r>
            <a:r>
              <a:rPr lang="en-US" sz="3200" dirty="0"/>
              <a:t> Institute have asked you to develop a screening task to find the most suitable candidate for shortlisting.</a:t>
            </a:r>
            <a:endParaRPr lang="en-GB" sz="3200" dirty="0"/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2498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ST3K - Gizmonic Institute (Black Version) - Mst3k - Sticker | TeePublic">
            <a:extLst>
              <a:ext uri="{FF2B5EF4-FFF2-40B4-BE49-F238E27FC236}">
                <a16:creationId xmlns:a16="http://schemas.microsoft.com/office/drawing/2014/main" id="{9BB4B569-3830-524B-DBAA-6A9FEAFFC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32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EC95FB-8654-5EDC-6A82-232AB3964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Our Task!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780B5-B3CB-18A5-E6B5-F65A883A2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From the measures that we have available – how might we determine whether somebody is suitable for this role?</a:t>
            </a:r>
            <a:endParaRPr lang="en-GB" sz="4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8947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437</Words>
  <Application>Microsoft Office PowerPoint</Application>
  <PresentationFormat>Widescreen</PresentationFormat>
  <Paragraphs>76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Psychological Measurement Week 4</vt:lpstr>
      <vt:lpstr>This Week</vt:lpstr>
      <vt:lpstr>Wanted: Replacement Mad Scientist</vt:lpstr>
      <vt:lpstr>Stimulus</vt:lpstr>
      <vt:lpstr>Wanted: Evil Scientist for Dastardly Scheme</vt:lpstr>
      <vt:lpstr>Wanted: Evil Scientist for Dastardly Scheme</vt:lpstr>
      <vt:lpstr>Wanted: Evil Scientist for Dastardly Scheme</vt:lpstr>
      <vt:lpstr>Wanted: Evil Scientist for Dastardly Scheme</vt:lpstr>
      <vt:lpstr>Our Task!</vt:lpstr>
      <vt:lpstr>Step 1</vt:lpstr>
      <vt:lpstr>Step 1</vt:lpstr>
      <vt:lpstr>Step 2</vt:lpstr>
      <vt:lpstr>Step 3</vt:lpstr>
      <vt:lpstr>Step 4</vt:lpstr>
      <vt:lpstr>Step 5</vt:lpstr>
      <vt:lpstr>Voila</vt:lpstr>
      <vt:lpstr>Over To You</vt:lpstr>
      <vt:lpstr>Over To You</vt:lpstr>
      <vt:lpstr>Hour 2</vt:lpstr>
      <vt:lpstr>Learning Outcomes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Psychological Measurement Week 4</dc:title>
  <dc:creator>Oliver Clark</dc:creator>
  <cp:lastModifiedBy>Oliver Clark</cp:lastModifiedBy>
  <cp:revision>2</cp:revision>
  <dcterms:created xsi:type="dcterms:W3CDTF">2023-02-20T18:21:05Z</dcterms:created>
  <dcterms:modified xsi:type="dcterms:W3CDTF">2023-02-20T19:43:10Z</dcterms:modified>
</cp:coreProperties>
</file>

<file path=docProps/thumbnail.jpeg>
</file>